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9" r:id="rId4"/>
  </p:sldMasterIdLst>
  <p:sldIdLst>
    <p:sldId id="256" r:id="rId5"/>
    <p:sldId id="266" r:id="rId6"/>
    <p:sldId id="257" r:id="rId7"/>
    <p:sldId id="273" r:id="rId8"/>
    <p:sldId id="274" r:id="rId9"/>
    <p:sldId id="275" r:id="rId10"/>
    <p:sldId id="276" r:id="rId11"/>
    <p:sldId id="258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8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0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xmlns="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xmlns="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4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13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9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8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5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5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6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7388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43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1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807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39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958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1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1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8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0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1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41E7-22D7-4AA8-97C9-F4DCF658EEE7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3DBA-AA5F-434C-B97B-183C878DE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0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5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521903" y="2687877"/>
            <a:ext cx="561057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4400" b="1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Использование триггеров</a:t>
            </a:r>
            <a:endParaRPr lang="ko-KR" altLang="en-US" sz="4400" b="1" dirty="0">
              <a:solidFill>
                <a:prstClr val="white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xmlns="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xmlns="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xmlns="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xmlns="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xmlns="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xmlns="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xmlns="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286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870A67-3E4D-A0CF-26BC-9574957F1393}"/>
              </a:ext>
            </a:extLst>
          </p:cNvPr>
          <p:cNvSpPr txBox="1"/>
          <p:nvPr/>
        </p:nvSpPr>
        <p:spPr>
          <a:xfrm>
            <a:off x="6521902" y="4208003"/>
            <a:ext cx="56105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ru-RU" altLang="ko-KR" sz="3200" b="1" dirty="0">
                <a:solidFill>
                  <a:prstClr val="white"/>
                </a:solidFill>
                <a:latin typeface="Bahnschrift" panose="020B0502040204020203" pitchFamily="34" charset="0"/>
                <a:cs typeface="Arial" pitchFamily="34" charset="0"/>
              </a:rPr>
              <a:t>Практическая работа №16</a:t>
            </a:r>
            <a:endParaRPr lang="ko-KR" altLang="en-US" sz="3200" b="1" dirty="0">
              <a:solidFill>
                <a:prstClr val="white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Проверка </a:t>
            </a:r>
            <a:r>
              <a:rPr lang="en-US" altLang="ko-KR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email</a:t>
            </a:r>
            <a:endParaRPr lang="ru-RU" altLang="ko-KR" sz="4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8CB09D-00BF-298E-C51A-095972D24750}"/>
              </a:ext>
            </a:extLst>
          </p:cNvPr>
          <p:cNvSpPr/>
          <p:nvPr/>
        </p:nvSpPr>
        <p:spPr>
          <a:xfrm>
            <a:off x="418505" y="1337793"/>
            <a:ext cx="11287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if (</a:t>
            </a:r>
            <a:r>
              <a:rPr lang="en-US" b="1" dirty="0" err="1"/>
              <a:t>sender.StyleId</a:t>
            </a:r>
            <a:r>
              <a:rPr lang="en-US" b="1" dirty="0"/>
              <a:t> == "</a:t>
            </a:r>
            <a:r>
              <a:rPr lang="en-US" b="1" dirty="0" err="1"/>
              <a:t>EmailEntry</a:t>
            </a:r>
            <a:r>
              <a:rPr lang="en-US" b="1" dirty="0"/>
              <a:t>") // </a:t>
            </a:r>
            <a:r>
              <a:rPr lang="en-US" b="1" dirty="0" err="1"/>
              <a:t>Проверка</a:t>
            </a:r>
            <a:r>
              <a:rPr lang="en-US" b="1" dirty="0"/>
              <a:t> email</a:t>
            </a:r>
          </a:p>
          <a:p>
            <a:r>
              <a:rPr lang="ru-RU" b="1" dirty="0"/>
              <a:t>            {</a:t>
            </a:r>
          </a:p>
          <a:p>
            <a:r>
              <a:rPr lang="en-US" b="1" dirty="0"/>
              <a:t>                Label </a:t>
            </a:r>
            <a:r>
              <a:rPr lang="en-US" b="1" dirty="0" err="1"/>
              <a:t>emailErrorLabel</a:t>
            </a:r>
            <a:r>
              <a:rPr lang="en-US" b="1" dirty="0"/>
              <a:t> = ((</a:t>
            </a:r>
            <a:r>
              <a:rPr lang="en-US" b="1" dirty="0" err="1"/>
              <a:t>StackLayout</a:t>
            </a:r>
            <a:r>
              <a:rPr lang="en-US" b="1" dirty="0"/>
              <a:t>)</a:t>
            </a:r>
            <a:r>
              <a:rPr lang="en-US" b="1" dirty="0" err="1"/>
              <a:t>sender.Parent</a:t>
            </a:r>
            <a:r>
              <a:rPr lang="en-US" b="1" dirty="0"/>
              <a:t>).</a:t>
            </a:r>
            <a:r>
              <a:rPr lang="en-US" b="1" dirty="0" err="1"/>
              <a:t>FindByName</a:t>
            </a:r>
            <a:r>
              <a:rPr lang="en-US" b="1" dirty="0"/>
              <a:t>&lt;Label&gt;("</a:t>
            </a:r>
            <a:r>
              <a:rPr lang="en-US" b="1" dirty="0" err="1"/>
              <a:t>EmailErrorLabel</a:t>
            </a:r>
            <a:r>
              <a:rPr lang="en-US" b="1" dirty="0"/>
              <a:t>");</a:t>
            </a:r>
          </a:p>
          <a:p>
            <a:r>
              <a:rPr lang="en-US" b="1" dirty="0"/>
              <a:t>                Regex </a:t>
            </a:r>
            <a:r>
              <a:rPr lang="en-US" b="1" dirty="0" err="1"/>
              <a:t>emailRegex</a:t>
            </a:r>
            <a:r>
              <a:rPr lang="en-US" b="1" dirty="0"/>
              <a:t> = new Regex(@"^[^\s@]+@[^\s@]+\.[^\s@]+$"); // </a:t>
            </a:r>
            <a:r>
              <a:rPr lang="ru-RU" b="1" dirty="0"/>
              <a:t>Простейший шаблон </a:t>
            </a:r>
            <a:r>
              <a:rPr lang="en-US" b="1" dirty="0"/>
              <a:t>email</a:t>
            </a:r>
          </a:p>
          <a:p>
            <a:endParaRPr lang="ru-RU" b="1" dirty="0"/>
          </a:p>
          <a:p>
            <a:r>
              <a:rPr lang="en-US" b="1" dirty="0"/>
              <a:t>                if (!</a:t>
            </a:r>
            <a:r>
              <a:rPr lang="en-US" b="1" dirty="0" err="1"/>
              <a:t>emailRegex.IsMatch</a:t>
            </a:r>
            <a:r>
              <a:rPr lang="en-US" b="1" dirty="0"/>
              <a:t>(</a:t>
            </a:r>
            <a:r>
              <a:rPr lang="en-US" b="1" dirty="0" err="1"/>
              <a:t>sender.Text</a:t>
            </a:r>
            <a:r>
              <a:rPr lang="en-US" b="1" dirty="0"/>
              <a:t>))</a:t>
            </a:r>
          </a:p>
          <a:p>
            <a:r>
              <a:rPr lang="ru-RU" b="1" dirty="0"/>
              <a:t>                {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sender.BackgroundColor</a:t>
            </a:r>
            <a:r>
              <a:rPr lang="en-US" b="1" dirty="0"/>
              <a:t> = </a:t>
            </a:r>
            <a:r>
              <a:rPr lang="en-US" b="1" dirty="0" err="1"/>
              <a:t>Color.Orange</a:t>
            </a:r>
            <a:r>
              <a:rPr lang="en-US" b="1" dirty="0"/>
              <a:t>;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emailErrorLabel.IsVisible</a:t>
            </a:r>
            <a:r>
              <a:rPr lang="en-US" b="1" dirty="0"/>
              <a:t> = true;</a:t>
            </a:r>
          </a:p>
          <a:p>
            <a:r>
              <a:rPr lang="ru-RU" b="1" dirty="0"/>
              <a:t>                }</a:t>
            </a:r>
          </a:p>
          <a:p>
            <a:r>
              <a:rPr lang="en-US" b="1" dirty="0"/>
              <a:t>                else</a:t>
            </a:r>
          </a:p>
          <a:p>
            <a:r>
              <a:rPr lang="ru-RU" b="1" dirty="0"/>
              <a:t>                {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sender.BackgroundColor</a:t>
            </a:r>
            <a:r>
              <a:rPr lang="en-US" b="1" dirty="0"/>
              <a:t> = </a:t>
            </a:r>
            <a:r>
              <a:rPr lang="en-US" b="1" dirty="0" err="1"/>
              <a:t>Color.Default</a:t>
            </a:r>
            <a:r>
              <a:rPr lang="en-US" b="1" dirty="0"/>
              <a:t>;</a:t>
            </a:r>
          </a:p>
          <a:p>
            <a:r>
              <a:rPr lang="en-US" b="1" dirty="0"/>
              <a:t>                    </a:t>
            </a:r>
            <a:r>
              <a:rPr lang="en-US" b="1" dirty="0" err="1"/>
              <a:t>emailErrorLabel.IsVisible</a:t>
            </a:r>
            <a:r>
              <a:rPr lang="en-US" b="1" dirty="0"/>
              <a:t> = false;</a:t>
            </a:r>
          </a:p>
          <a:p>
            <a:r>
              <a:rPr lang="ru-RU" b="1" dirty="0"/>
              <a:t>                }</a:t>
            </a:r>
          </a:p>
          <a:p>
            <a:r>
              <a:rPr lang="ru-RU" b="1" dirty="0"/>
              <a:t>            }</a:t>
            </a:r>
            <a:endParaRPr lang="ru-RU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67729"/>
            <a:ext cx="901166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Выполните задание</a:t>
            </a:r>
            <a:endParaRPr lang="ko-KR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13" y="1285335"/>
            <a:ext cx="3242889" cy="522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516" y="1285335"/>
            <a:ext cx="3088257" cy="52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07" y="406202"/>
            <a:ext cx="98037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Что такое триггеры?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153" y="1337793"/>
            <a:ext cx="109053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Триггеры</a:t>
            </a:r>
            <a:r>
              <a:rPr lang="ru-RU" sz="2800" dirty="0"/>
              <a:t> в </a:t>
            </a:r>
            <a:r>
              <a:rPr lang="ru-RU" sz="2800" dirty="0" err="1"/>
              <a:t>Xamarin</a:t>
            </a:r>
            <a:r>
              <a:rPr lang="ru-RU" sz="2800" dirty="0"/>
              <a:t> </a:t>
            </a:r>
            <a:r>
              <a:rPr lang="ru-RU" sz="2800" dirty="0" err="1"/>
              <a:t>Forms</a:t>
            </a:r>
            <a:r>
              <a:rPr lang="ru-RU" sz="2800" dirty="0"/>
              <a:t> – это механизм, позволяющий задавать автоматические действия в ответ на изменения состояния или событий визуальных элементов.</a:t>
            </a:r>
          </a:p>
          <a:p>
            <a:r>
              <a:rPr lang="ru-RU" sz="2800" b="1" dirty="0"/>
              <a:t>Типы:</a:t>
            </a:r>
          </a:p>
          <a:p>
            <a:r>
              <a:rPr lang="ru-RU" sz="2800" dirty="0"/>
              <a:t>Триггеры свойств</a:t>
            </a:r>
          </a:p>
          <a:p>
            <a:r>
              <a:rPr lang="ru-RU" sz="2800" dirty="0"/>
              <a:t>Триггеры событий</a:t>
            </a:r>
            <a:endParaRPr lang="ru-RU" sz="6000" dirty="0">
              <a:latin typeface="Bahnschrift" panose="020B0502040204020203" pitchFamily="34" charset="0"/>
            </a:endParaRPr>
          </a:p>
          <a:p>
            <a:r>
              <a:rPr lang="ru-RU" sz="2800" dirty="0"/>
              <a:t>Применяются для создания адаптивного интерфейса, упрощения работы со стилями, управления поведением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9344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свойств</a:t>
            </a:r>
            <a:endParaRPr lang="ko-KR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154" y="1337793"/>
            <a:ext cx="113372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свойств </a:t>
            </a:r>
            <a:r>
              <a:rPr lang="ru-RU" sz="2800" b="0" i="0" dirty="0">
                <a:solidFill>
                  <a:srgbClr val="141718"/>
                </a:solidFill>
                <a:effectLst/>
                <a:latin typeface="__Karla_78bc08"/>
              </a:rPr>
              <a:t>позволяют реагировать на изменение свойств объекта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Составляющие: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Property: свойство, которое нужно отслеживать.</a:t>
            </a:r>
          </a:p>
          <a:p>
            <a:r>
              <a:rPr lang="ru-RU" sz="2800" dirty="0">
                <a:latin typeface="Bahnschrift" panose="020B0502040204020203" pitchFamily="34" charset="0"/>
              </a:rPr>
              <a:t>Value: значение, активирующее триггер.</a:t>
            </a:r>
          </a:p>
          <a:p>
            <a:r>
              <a:rPr lang="ru-RU" sz="2800" dirty="0" err="1">
                <a:latin typeface="Bahnschrift" panose="020B0502040204020203" pitchFamily="34" charset="0"/>
              </a:rPr>
              <a:t>TargetType</a:t>
            </a:r>
            <a:r>
              <a:rPr lang="ru-RU" sz="2800" dirty="0">
                <a:latin typeface="Bahnschrift" panose="020B0502040204020203" pitchFamily="34" charset="0"/>
              </a:rPr>
              <a:t>: тип объекта, к которому применяется триггер.</a:t>
            </a:r>
          </a:p>
          <a:p>
            <a:endParaRPr lang="ru-RU" sz="2800" dirty="0">
              <a:latin typeface="Bahnschrift" panose="020B0502040204020203" pitchFamily="34" charset="0"/>
            </a:endParaRPr>
          </a:p>
          <a:p>
            <a:r>
              <a:rPr lang="ru-RU" sz="2800" dirty="0">
                <a:latin typeface="Bahnschrift" panose="020B0502040204020203" pitchFamily="34" charset="0"/>
              </a:rPr>
              <a:t>Пример (</a:t>
            </a:r>
            <a:r>
              <a:rPr lang="en-US" sz="2800" dirty="0">
                <a:latin typeface="Bahnschrift" panose="020B0502040204020203" pitchFamily="34" charset="0"/>
              </a:rPr>
              <a:t>XAML):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&lt;Trigger Property="</a:t>
            </a:r>
            <a:r>
              <a:rPr lang="en-US" sz="2800" dirty="0" err="1">
                <a:latin typeface="Bahnschrift" panose="020B0502040204020203" pitchFamily="34" charset="0"/>
              </a:rPr>
              <a:t>Entry.IsFocused</a:t>
            </a:r>
            <a:r>
              <a:rPr lang="en-US" sz="2800" dirty="0">
                <a:latin typeface="Bahnschrift" panose="020B0502040204020203" pitchFamily="34" charset="0"/>
              </a:rPr>
              <a:t>" Value="True" </a:t>
            </a:r>
            <a:r>
              <a:rPr lang="en-US" sz="2800" dirty="0" err="1">
                <a:latin typeface="Bahnschrift" panose="020B0502040204020203" pitchFamily="34" charset="0"/>
              </a:rPr>
              <a:t>TargetType</a:t>
            </a:r>
            <a:r>
              <a:rPr lang="en-US" sz="2800" dirty="0">
                <a:latin typeface="Bahnschrift" panose="020B0502040204020203" pitchFamily="34" charset="0"/>
              </a:rPr>
              <a:t>="Entry"&gt;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    &lt;Setter Property="</a:t>
            </a:r>
            <a:r>
              <a:rPr lang="en-US" sz="2800" dirty="0" err="1">
                <a:latin typeface="Bahnschrift" panose="020B0502040204020203" pitchFamily="34" charset="0"/>
              </a:rPr>
              <a:t>TextColor</a:t>
            </a:r>
            <a:r>
              <a:rPr lang="en-US" sz="2800" dirty="0">
                <a:latin typeface="Bahnschrift" panose="020B0502040204020203" pitchFamily="34" charset="0"/>
              </a:rPr>
              <a:t>" Value="Red" /&gt;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&lt;/Trigger&gt;</a:t>
            </a:r>
          </a:p>
          <a:p>
            <a:endParaRPr lang="ru-RU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56FEB27-B8E7-9400-7266-8CB0DF7E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B19951-2267-5941-5358-1E3A883AF269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свойств в коде C#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9DCE093-2D4A-AD5B-5254-621A9F886831}"/>
              </a:ext>
            </a:extLst>
          </p:cNvPr>
          <p:cNvSpPr/>
          <p:nvPr/>
        </p:nvSpPr>
        <p:spPr>
          <a:xfrm>
            <a:off x="565154" y="1337793"/>
            <a:ext cx="113372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var trigger = new Trigger(</a:t>
            </a:r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typeof</a:t>
            </a:r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(Entry))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{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Property = </a:t>
            </a:r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Entry.IsFocusedProperty</a:t>
            </a:r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Value = true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};</a:t>
            </a:r>
          </a:p>
          <a:p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trigger.Setters.Add</a:t>
            </a:r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(new Setter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{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Property = </a:t>
            </a:r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Entry.BackgroundColorProperty</a:t>
            </a:r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</a:t>
            </a: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Value = </a:t>
            </a:r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Color.Green</a:t>
            </a:r>
            <a:endParaRPr lang="en-US" altLang="ko-KR" sz="2800" i="1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});</a:t>
            </a:r>
          </a:p>
          <a:p>
            <a:r>
              <a:rPr lang="en-US" altLang="ko-KR" sz="2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entry.Triggers.Add</a:t>
            </a:r>
            <a:r>
              <a:rPr lang="en-US" altLang="ko-KR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(trigger);</a:t>
            </a:r>
            <a:endParaRPr lang="ru-RU" altLang="ko-KR" sz="2800" i="1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141718"/>
                </a:solidFill>
                <a:effectLst/>
                <a:latin typeface="__Karla_78bc08"/>
              </a:rPr>
              <a:t>Результат</a:t>
            </a:r>
            <a:r>
              <a:rPr lang="ru-RU" sz="2800" b="0" i="0" dirty="0">
                <a:solidFill>
                  <a:srgbClr val="141718"/>
                </a:solidFill>
                <a:effectLst/>
                <a:latin typeface="__Karla_78bc08"/>
              </a:rPr>
              <a:t> - При фокусе текстовое поле получает зеленую заливку</a:t>
            </a:r>
            <a:endParaRPr lang="en-US" altLang="ko-KR" sz="2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01CB9A3-DA9C-0F82-D45D-B0F6D0FB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976E5-E7B9-D5CB-E4A6-6A1C2BAED2FC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Триггеры событий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E26673-96BB-8338-03DC-B5E529A9B890}"/>
              </a:ext>
            </a:extLst>
          </p:cNvPr>
          <p:cNvSpPr/>
          <p:nvPr/>
        </p:nvSpPr>
        <p:spPr>
          <a:xfrm>
            <a:off x="565154" y="1337793"/>
            <a:ext cx="11337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Данный тип триггеров реагирует на события элемента</a:t>
            </a:r>
          </a:p>
          <a:p>
            <a:r>
              <a:rPr lang="ru-RU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Составляющие:</a:t>
            </a:r>
          </a:p>
          <a:p>
            <a:r>
              <a:rPr lang="ru-RU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Event: событие, которое отслеживается.</a:t>
            </a:r>
          </a:p>
          <a:p>
            <a:r>
              <a:rPr lang="ru-RU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Actions</a:t>
            </a:r>
            <a:r>
              <a:rPr lang="ru-RU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: действие, срабатывающее при событии.</a:t>
            </a:r>
          </a:p>
          <a:p>
            <a:endParaRPr lang="ru-RU" altLang="ko-KR" sz="32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Пример</a:t>
            </a:r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(XAML):</a:t>
            </a:r>
          </a:p>
          <a:p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</a:t>
            </a:r>
            <a:r>
              <a:rPr lang="en-US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EventTrigger</a:t>
            </a:r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Event="</a:t>
            </a:r>
            <a:r>
              <a:rPr lang="en-US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TextChanged</a:t>
            </a:r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"&gt;</a:t>
            </a:r>
          </a:p>
          <a:p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&lt;</a:t>
            </a:r>
            <a:r>
              <a:rPr lang="en-US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local:EntryValidation</a:t>
            </a:r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/&gt;</a:t>
            </a:r>
          </a:p>
          <a:p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&lt;/</a:t>
            </a:r>
            <a:r>
              <a:rPr lang="en-US" altLang="ko-KR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EventTrigger</a:t>
            </a:r>
            <a:r>
              <a:rPr lang="en-US" altLang="ko-KR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5572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1BDA22-E001-FFAE-813C-AE65C9B5B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B79DF1-A97C-A280-EA3E-EE4658D458E6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Пример реализации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E455709-1880-2CA7-56FC-457786BE60FF}"/>
              </a:ext>
            </a:extLst>
          </p:cNvPr>
          <p:cNvSpPr/>
          <p:nvPr/>
        </p:nvSpPr>
        <p:spPr>
          <a:xfrm>
            <a:off x="565154" y="1337793"/>
            <a:ext cx="113372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public class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EntryValidation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: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TriggerAction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&lt;Entry&gt;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{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protected override void Invoke(Entry sender)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{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if (!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int.TryParse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sender.Text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, out _))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   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sender.BackgroundColor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=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Color.Red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else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   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sender.BackgroundColor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=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Color.Default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;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}</a:t>
            </a:r>
          </a:p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97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Логика приложения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8CB09D-00BF-298E-C51A-095972D24750}"/>
              </a:ext>
            </a:extLst>
          </p:cNvPr>
          <p:cNvSpPr/>
          <p:nvPr/>
        </p:nvSpPr>
        <p:spPr>
          <a:xfrm>
            <a:off x="418505" y="1337793"/>
            <a:ext cx="112875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Bahnschrift" panose="020B0502040204020203" pitchFamily="34" charset="0"/>
              </a:rPr>
              <a:t>Разработайте поисковую строку (</a:t>
            </a:r>
            <a:r>
              <a:rPr lang="ru-RU" sz="3200" dirty="0" err="1">
                <a:latin typeface="Bahnschrift" panose="020B0502040204020203" pitchFamily="34" charset="0"/>
              </a:rPr>
              <a:t>Entry</a:t>
            </a:r>
            <a:r>
              <a:rPr lang="ru-RU" sz="3200" dirty="0">
                <a:latin typeface="Bahnschrift" panose="020B0502040204020203" pitchFamily="34" charset="0"/>
              </a:rPr>
              <a:t>) с использованием триггеров для динамического управления ее поведением: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Bahnschrift" panose="020B0502040204020203" pitchFamily="34" charset="0"/>
              </a:rPr>
              <a:t>Если длина текста &gt; 10 символов: поле окрашивается в оранжевый цвет.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Bahnschrift" panose="020B0502040204020203" pitchFamily="34" charset="0"/>
              </a:rPr>
              <a:t>Если текст содержит запрещенные символы (!, @, #): поле окрашивается в красный цвет.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Bahnschrift" panose="020B0502040204020203" pitchFamily="34" charset="0"/>
              </a:rPr>
              <a:t>Если ввод текста корректный: фон возвращается к стандартному.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latin typeface="Bahnschrift" panose="020B0502040204020203" pitchFamily="34" charset="0"/>
              </a:rPr>
              <a:t>Добавить прозрачность поля при получении и потере фокуса.</a:t>
            </a:r>
          </a:p>
        </p:txBody>
      </p:sp>
    </p:spTree>
    <p:extLst>
      <p:ext uri="{BB962C8B-B14F-4D97-AF65-F5344CB8AC3E}">
        <p14:creationId xmlns:p14="http://schemas.microsoft.com/office/powerpoint/2010/main" val="83869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282" y="367729"/>
            <a:ext cx="901166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Выполните задание</a:t>
            </a:r>
            <a:endParaRPr lang="ko-KR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602" y="1466491"/>
            <a:ext cx="2800145" cy="4924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55" y="1466490"/>
            <a:ext cx="2796900" cy="487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05" y="1466490"/>
            <a:ext cx="2815815" cy="49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63642F-E96E-293E-668C-0C29A3BD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133FDC-3F2F-A005-5BEB-295E42CCD031}"/>
              </a:ext>
            </a:extLst>
          </p:cNvPr>
          <p:cNvSpPr txBox="1"/>
          <p:nvPr/>
        </p:nvSpPr>
        <p:spPr>
          <a:xfrm>
            <a:off x="1970282" y="344646"/>
            <a:ext cx="90116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ru-RU" altLang="ko-KR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Логика </a:t>
            </a:r>
            <a:r>
              <a:rPr lang="ru-RU" altLang="ko-KR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приложения 2</a:t>
            </a:r>
            <a:endParaRPr lang="ru-RU" altLang="ko-KR" sz="4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8CB09D-00BF-298E-C51A-095972D24750}"/>
              </a:ext>
            </a:extLst>
          </p:cNvPr>
          <p:cNvSpPr/>
          <p:nvPr/>
        </p:nvSpPr>
        <p:spPr>
          <a:xfrm>
            <a:off x="418505" y="1337793"/>
            <a:ext cx="112875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Bahnschrift" panose="020B0502040204020203" pitchFamily="34" charset="0"/>
              </a:rPr>
              <a:t>Создайте </a:t>
            </a:r>
            <a:r>
              <a:rPr lang="ru-RU" sz="2200" dirty="0">
                <a:latin typeface="Bahnschrift" panose="020B0502040204020203" pitchFamily="34" charset="0"/>
              </a:rPr>
              <a:t>форму обратной связи с текстовыми полями (</a:t>
            </a:r>
            <a:r>
              <a:rPr lang="ru-RU" sz="2200" dirty="0" err="1">
                <a:latin typeface="Bahnschrift" panose="020B0502040204020203" pitchFamily="34" charset="0"/>
              </a:rPr>
              <a:t>Entry</a:t>
            </a:r>
            <a:r>
              <a:rPr lang="ru-RU" sz="2200" dirty="0">
                <a:latin typeface="Bahnschrift" panose="020B0502040204020203" pitchFamily="34" charset="0"/>
              </a:rPr>
              <a:t>) для ввода имени, </a:t>
            </a:r>
            <a:r>
              <a:rPr lang="ru-RU" sz="2200" dirty="0" err="1">
                <a:latin typeface="Bahnschrift" panose="020B0502040204020203" pitchFamily="34" charset="0"/>
              </a:rPr>
              <a:t>email</a:t>
            </a:r>
            <a:r>
              <a:rPr lang="ru-RU" sz="2200" dirty="0">
                <a:latin typeface="Bahnschrift" panose="020B0502040204020203" pitchFamily="34" charset="0"/>
              </a:rPr>
              <a:t> и сообщения. Используйте триггеры для присвоения полям динамического поведения</a:t>
            </a:r>
            <a:r>
              <a:rPr lang="ru-RU" sz="2200" dirty="0" smtClean="0">
                <a:latin typeface="Bahnschrift" panose="020B0502040204020203" pitchFamily="34" charset="0"/>
              </a:rPr>
              <a:t>:</a:t>
            </a:r>
            <a:endParaRPr lang="ru-RU" sz="2200" dirty="0">
              <a:latin typeface="Bahnschrif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Bahnschrift" panose="020B0502040204020203" pitchFamily="34" charset="0"/>
              </a:rPr>
              <a:t>Поле для </a:t>
            </a:r>
            <a:r>
              <a:rPr lang="ru-RU" sz="2200" dirty="0" smtClean="0">
                <a:latin typeface="Bahnschrift" panose="020B0502040204020203" pitchFamily="34" charset="0"/>
              </a:rPr>
              <a:t>имени: если </a:t>
            </a:r>
            <a:r>
              <a:rPr lang="ru-RU" sz="2200" dirty="0">
                <a:latin typeface="Bahnschrift" panose="020B0502040204020203" pitchFamily="34" charset="0"/>
              </a:rPr>
              <a:t>поле пустое: фон становится красным, отображается сообщение "Имя не может быть пустым</a:t>
            </a:r>
            <a:r>
              <a:rPr lang="ru-RU" sz="2200" dirty="0" smtClean="0">
                <a:latin typeface="Bahnschrift" panose="020B0502040204020203" pitchFamily="34" charset="0"/>
              </a:rPr>
              <a:t>".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Bahnschrift" panose="020B0502040204020203" pitchFamily="34" charset="0"/>
              </a:rPr>
              <a:t>При </a:t>
            </a:r>
            <a:r>
              <a:rPr lang="ru-RU" sz="2200" dirty="0">
                <a:latin typeface="Bahnschrift" panose="020B0502040204020203" pitchFamily="34" charset="0"/>
              </a:rPr>
              <a:t>любом вводе текста фон возвращается к стандартному.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Bahnschrift" panose="020B0502040204020203" pitchFamily="34" charset="0"/>
              </a:rPr>
              <a:t>Поле для </a:t>
            </a:r>
            <a:r>
              <a:rPr lang="ru-RU" sz="2200" dirty="0" err="1" smtClean="0">
                <a:latin typeface="Bahnschrift" panose="020B0502040204020203" pitchFamily="34" charset="0"/>
              </a:rPr>
              <a:t>email</a:t>
            </a:r>
            <a:r>
              <a:rPr lang="ru-RU" sz="2200" dirty="0" smtClean="0">
                <a:latin typeface="Bahnschrift" panose="020B0502040204020203" pitchFamily="34" charset="0"/>
              </a:rPr>
              <a:t>: если </a:t>
            </a:r>
            <a:r>
              <a:rPr lang="ru-RU" sz="2200" dirty="0" err="1">
                <a:latin typeface="Bahnschrift" panose="020B0502040204020203" pitchFamily="34" charset="0"/>
              </a:rPr>
              <a:t>email</a:t>
            </a:r>
            <a:r>
              <a:rPr lang="ru-RU" sz="2200" dirty="0">
                <a:latin typeface="Bahnschrift" panose="020B0502040204020203" pitchFamily="34" charset="0"/>
              </a:rPr>
              <a:t> не соответствует формату (не содержит @): фон становится оранжевым, отображается сообщение "Введите корректный </a:t>
            </a:r>
            <a:r>
              <a:rPr lang="ru-RU" sz="2200" dirty="0" err="1">
                <a:latin typeface="Bahnschrift" panose="020B0502040204020203" pitchFamily="34" charset="0"/>
              </a:rPr>
              <a:t>email</a:t>
            </a:r>
            <a:r>
              <a:rPr lang="ru-RU" sz="2200" dirty="0">
                <a:latin typeface="Bahnschrift" panose="020B0502040204020203" pitchFamily="34" charset="0"/>
              </a:rPr>
              <a:t>".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Bahnschrift" panose="020B0502040204020203" pitchFamily="34" charset="0"/>
              </a:rPr>
              <a:t>При корректном вводе текст становится зеленым, а фон возвращается к стандартному.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Bahnschrift" panose="020B0502040204020203" pitchFamily="34" charset="0"/>
              </a:rPr>
              <a:t>Поле для сообщения: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Bahnschrift" panose="020B0502040204020203" pitchFamily="34" charset="0"/>
              </a:rPr>
              <a:t>Если </a:t>
            </a:r>
            <a:r>
              <a:rPr lang="ru-RU" sz="2200" dirty="0">
                <a:latin typeface="Bahnschrift" panose="020B0502040204020203" pitchFamily="34" charset="0"/>
              </a:rPr>
              <a:t>длина текста менее 20 символов: фон становится красным.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Bahnschrift" panose="020B0502040204020203" pitchFamily="34" charset="0"/>
              </a:rPr>
              <a:t>Если сообщение слишком длинное (более 200 символов): фон становится оранжевым.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Bahnschrift" panose="020B0502040204020203" pitchFamily="34" charset="0"/>
              </a:rPr>
              <a:t>При средней длине текста фон остается стандартным.</a:t>
            </a:r>
            <a:endParaRPr lang="ru-RU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24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531</Words>
  <Application>Microsoft Office PowerPoint</Application>
  <PresentationFormat>Широкоэкранный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 Unicode MS</vt:lpstr>
      <vt:lpstr>__Karla_78bc08</vt:lpstr>
      <vt:lpstr>Arial</vt:lpstr>
      <vt:lpstr>Bahnschrift</vt:lpstr>
      <vt:lpstr>Calibri</vt:lpstr>
      <vt:lpstr>Calibri Light</vt:lpstr>
      <vt:lpstr>Тема Office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26</cp:revision>
  <dcterms:created xsi:type="dcterms:W3CDTF">2024-09-17T19:01:21Z</dcterms:created>
  <dcterms:modified xsi:type="dcterms:W3CDTF">2025-03-06T11:57:52Z</dcterms:modified>
</cp:coreProperties>
</file>